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21" r:id="rId2"/>
    <p:sldId id="259" r:id="rId3"/>
    <p:sldId id="297" r:id="rId4"/>
    <p:sldId id="298" r:id="rId5"/>
    <p:sldId id="307" r:id="rId6"/>
    <p:sldId id="282" r:id="rId7"/>
    <p:sldId id="309" r:id="rId8"/>
    <p:sldId id="310" r:id="rId9"/>
    <p:sldId id="299" r:id="rId10"/>
    <p:sldId id="311" r:id="rId11"/>
    <p:sldId id="312" r:id="rId12"/>
    <p:sldId id="313" r:id="rId13"/>
    <p:sldId id="257" r:id="rId14"/>
    <p:sldId id="258" r:id="rId15"/>
    <p:sldId id="290" r:id="rId16"/>
    <p:sldId id="314" r:id="rId17"/>
    <p:sldId id="287" r:id="rId18"/>
    <p:sldId id="288" r:id="rId19"/>
    <p:sldId id="315" r:id="rId20"/>
    <p:sldId id="283" r:id="rId21"/>
    <p:sldId id="316" r:id="rId22"/>
    <p:sldId id="319" r:id="rId23"/>
    <p:sldId id="284" r:id="rId24"/>
    <p:sldId id="317" r:id="rId25"/>
    <p:sldId id="318" r:id="rId26"/>
    <p:sldId id="302" r:id="rId27"/>
    <p:sldId id="303" r:id="rId28"/>
    <p:sldId id="304" r:id="rId29"/>
    <p:sldId id="285" r:id="rId30"/>
    <p:sldId id="286" r:id="rId31"/>
    <p:sldId id="320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74" r:id="rId40"/>
    <p:sldId id="275" r:id="rId41"/>
    <p:sldId id="291" r:id="rId42"/>
    <p:sldId id="292" r:id="rId43"/>
    <p:sldId id="293" r:id="rId44"/>
    <p:sldId id="294" r:id="rId45"/>
    <p:sldId id="295" r:id="rId46"/>
    <p:sldId id="323" r:id="rId47"/>
    <p:sldId id="322" r:id="rId48"/>
    <p:sldId id="278" r:id="rId49"/>
    <p:sldId id="279" r:id="rId50"/>
    <p:sldId id="28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30F"/>
    <a:srgbClr val="166F6D"/>
    <a:srgbClr val="FEC419"/>
    <a:srgbClr val="C64EF3"/>
    <a:srgbClr val="48C4E7"/>
    <a:srgbClr val="4ADC49"/>
    <a:srgbClr val="8D23BD"/>
    <a:srgbClr val="E663E0"/>
    <a:srgbClr val="2C3E35"/>
    <a:srgbClr val="6A9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3" autoAdjust="0"/>
    <p:restoredTop sz="94660"/>
  </p:normalViewPr>
  <p:slideViewPr>
    <p:cSldViewPr snapToGrid="0" snapToObjects="1">
      <p:cViewPr>
        <p:scale>
          <a:sx n="99" d="100"/>
          <a:sy n="99" d="100"/>
        </p:scale>
        <p:origin x="-592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1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61A53-9F52-EC4C-9508-437D143C7F12}" type="datetimeFigureOut">
              <a:rPr lang="en-US" smtClean="0"/>
              <a:t>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735F3-D7B4-E647-88E3-6F050B7D4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305F3-4494-CF4E-8DB5-ACC3C62593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0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2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0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3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7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2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8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9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74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9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4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754682" y="6627168"/>
            <a:ext cx="2389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rgbClr val="FEC419"/>
                </a:solidFill>
              </a:rPr>
              <a:t>©</a:t>
            </a:r>
            <a:r>
              <a:rPr lang="en-US" sz="900" baseline="0" dirty="0" smtClean="0">
                <a:solidFill>
                  <a:srgbClr val="FEC419"/>
                </a:solidFill>
              </a:rPr>
              <a:t> The Daring English Teacher</a:t>
            </a:r>
            <a:endParaRPr lang="en-US" sz="900" dirty="0">
              <a:solidFill>
                <a:srgbClr val="FEC4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7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Ultra Bold"/>
          <a:ea typeface="+mj-ea"/>
          <a:cs typeface="Gill Sans Ultra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5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Step 4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Research and Gather Info</a:t>
            </a:r>
          </a:p>
          <a:p>
            <a:r>
              <a:rPr lang="en-US" dirty="0"/>
              <a:t>Conduct your research</a:t>
            </a:r>
          </a:p>
          <a:p>
            <a:r>
              <a:rPr lang="en-US" dirty="0"/>
              <a:t>Use </a:t>
            </a:r>
            <a:r>
              <a:rPr lang="en-US" b="1" dirty="0">
                <a:latin typeface="Gill Sans Ultra Bold"/>
                <a:cs typeface="Gill Sans Ultra Bold"/>
              </a:rPr>
              <a:t>keywords</a:t>
            </a:r>
            <a:r>
              <a:rPr lang="en-US" dirty="0"/>
              <a:t> and phrases to locate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Place “quotation marks” around specific info</a:t>
            </a:r>
          </a:p>
          <a:p>
            <a:pPr lvl="1"/>
            <a:r>
              <a:rPr lang="en-US" dirty="0" smtClean="0"/>
              <a:t>Use online databases</a:t>
            </a:r>
            <a:endParaRPr lang="en-US" dirty="0"/>
          </a:p>
          <a:p>
            <a:r>
              <a:rPr lang="en-US" dirty="0"/>
              <a:t>Remember to </a:t>
            </a:r>
            <a:r>
              <a:rPr lang="en-US" dirty="0" smtClean="0"/>
              <a:t>take notes and document your sources as you research.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3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Step 4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Research and Gather Info</a:t>
            </a:r>
          </a:p>
          <a:p>
            <a:r>
              <a:rPr lang="en-US" dirty="0" smtClean="0"/>
              <a:t>Complete source cards and research notes for each </a:t>
            </a:r>
            <a:r>
              <a:rPr lang="en-US" dirty="0" smtClean="0"/>
              <a:t>source, or create an annotated bibliography for your sources.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54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Creating Source Cards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Times New Roman"/>
              </a:rPr>
              <a:t>Creating </a:t>
            </a:r>
            <a:r>
              <a:rPr lang="en-US" dirty="0" smtClean="0">
                <a:latin typeface="Gill Sans Ultra Bold"/>
                <a:cs typeface="Gill Sans Ultra Bold"/>
              </a:rPr>
              <a:t>source cards </a:t>
            </a:r>
            <a:r>
              <a:rPr lang="en-US" dirty="0" smtClean="0">
                <a:latin typeface="+mj-lt"/>
                <a:cs typeface="Times New Roman"/>
              </a:rPr>
              <a:t>as you conduct your research is an excellent way to keep track of your sources. </a:t>
            </a:r>
          </a:p>
          <a:p>
            <a:r>
              <a:rPr lang="en-US" dirty="0" smtClean="0">
                <a:latin typeface="+mj-lt"/>
                <a:cs typeface="Times New Roman"/>
              </a:rPr>
              <a:t>A source card is a </a:t>
            </a:r>
            <a:r>
              <a:rPr lang="en-US" dirty="0" smtClean="0">
                <a:latin typeface="Gill Sans Ultra Bold"/>
                <a:cs typeface="Gill Sans Ultra Bold"/>
              </a:rPr>
              <a:t>3x5 index card </a:t>
            </a:r>
            <a:r>
              <a:rPr lang="en-US" dirty="0" smtClean="0">
                <a:latin typeface="+mj-lt"/>
                <a:cs typeface="Times New Roman"/>
              </a:rPr>
              <a:t>that contains a brief summary of your research and all of the information you need to cite that source in your Works Cited Page.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979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Creating Source Cards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  <a:cs typeface="Times New Roman"/>
              </a:rPr>
              <a:t>You will have a </a:t>
            </a:r>
            <a:r>
              <a:rPr lang="en-US" dirty="0" smtClean="0">
                <a:latin typeface="Gill Sans Ultra Bold"/>
                <a:cs typeface="Gill Sans Ultra Bold"/>
              </a:rPr>
              <a:t>separate</a:t>
            </a:r>
            <a:r>
              <a:rPr lang="en-US" dirty="0" smtClean="0">
                <a:latin typeface="+mj-lt"/>
                <a:cs typeface="Times New Roman"/>
              </a:rPr>
              <a:t> source card for every single source you use. It is important to number each source card to help you keep track of your sources. 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8334" y="4036834"/>
            <a:ext cx="3896467" cy="22953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32410" y="4253403"/>
            <a:ext cx="3896467" cy="229538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63336" y="3783396"/>
            <a:ext cx="1870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Gill Sans Ultra Bold"/>
                <a:cs typeface="Gill Sans Ultra Bold"/>
              </a:rPr>
              <a:t>front</a:t>
            </a:r>
            <a:endParaRPr lang="en-US" sz="1400" dirty="0">
              <a:latin typeface="Gill Sans Ultra Bold"/>
              <a:cs typeface="Gill Sans Ultra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8863" y="3989886"/>
            <a:ext cx="1870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Gill Sans Ultra Bold"/>
                <a:cs typeface="Gill Sans Ultra Bold"/>
              </a:rPr>
              <a:t>back</a:t>
            </a:r>
            <a:endParaRPr lang="en-US" sz="1400" dirty="0">
              <a:latin typeface="Gill Sans Ultra Bold"/>
              <a:cs typeface="Gill Sans Ultra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8335" y="4068612"/>
            <a:ext cx="35380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On the front, write a brief summary in your own words to avoid plagiarism. 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332410" y="5042566"/>
            <a:ext cx="38684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Write out the citation in MLA format exactly as it is needed for your Works Cited Page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545520" y="4296380"/>
            <a:ext cx="655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#</a:t>
            </a:r>
            <a:endParaRPr lang="en-US" sz="1600" dirty="0"/>
          </a:p>
        </p:txBody>
      </p:sp>
      <p:cxnSp>
        <p:nvCxnSpPr>
          <p:cNvPr id="19" name="Straight Connector 18"/>
          <p:cNvCxnSpPr>
            <a:stCxn id="14" idx="1"/>
          </p:cNvCxnSpPr>
          <p:nvPr/>
        </p:nvCxnSpPr>
        <p:spPr>
          <a:xfrm>
            <a:off x="928335" y="4361000"/>
            <a:ext cx="3404075" cy="0"/>
          </a:xfrm>
          <a:prstGeom prst="line">
            <a:avLst/>
          </a:prstGeom>
          <a:ln w="3175" cmpd="sng">
            <a:solidFill>
              <a:srgbClr val="FF0000">
                <a:alpha val="5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28335" y="4653388"/>
            <a:ext cx="3404075" cy="0"/>
          </a:xfrm>
          <a:prstGeom prst="line">
            <a:avLst/>
          </a:prstGeom>
          <a:ln w="3175" cmpd="sng">
            <a:solidFill>
              <a:srgbClr val="0000FF">
                <a:alpha val="5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28335" y="4871525"/>
            <a:ext cx="3404075" cy="0"/>
          </a:xfrm>
          <a:prstGeom prst="line">
            <a:avLst/>
          </a:prstGeom>
          <a:ln w="3175" cmpd="sng">
            <a:solidFill>
              <a:srgbClr val="0000FF">
                <a:alpha val="5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0442" y="5122460"/>
            <a:ext cx="3404075" cy="0"/>
          </a:xfrm>
          <a:prstGeom prst="line">
            <a:avLst/>
          </a:prstGeom>
          <a:ln w="3175" cmpd="sng">
            <a:solidFill>
              <a:srgbClr val="0000FF">
                <a:alpha val="5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28333" y="5349954"/>
            <a:ext cx="3404075" cy="0"/>
          </a:xfrm>
          <a:prstGeom prst="line">
            <a:avLst/>
          </a:prstGeom>
          <a:ln w="3175" cmpd="sng">
            <a:solidFill>
              <a:srgbClr val="0000FF">
                <a:alpha val="5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28333" y="5611025"/>
            <a:ext cx="3404075" cy="0"/>
          </a:xfrm>
          <a:prstGeom prst="line">
            <a:avLst/>
          </a:prstGeom>
          <a:ln w="3175" cmpd="sng">
            <a:solidFill>
              <a:srgbClr val="0000FF">
                <a:alpha val="5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40442" y="5862817"/>
            <a:ext cx="3404075" cy="0"/>
          </a:xfrm>
          <a:prstGeom prst="line">
            <a:avLst/>
          </a:prstGeom>
          <a:ln w="3175" cmpd="sng">
            <a:solidFill>
              <a:srgbClr val="0000FF">
                <a:alpha val="5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40442" y="6126163"/>
            <a:ext cx="3404075" cy="0"/>
          </a:xfrm>
          <a:prstGeom prst="line">
            <a:avLst/>
          </a:prstGeom>
          <a:ln w="3175" cmpd="sng">
            <a:solidFill>
              <a:srgbClr val="0000FF">
                <a:alpha val="5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93376" y="4871525"/>
            <a:ext cx="2881667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If you write anything word for word, be sure to place quotation marks </a:t>
            </a:r>
            <a:r>
              <a:rPr lang="en-US" sz="1600" dirty="0" smtClean="0">
                <a:latin typeface="Gill Sans Ultra Bold"/>
                <a:cs typeface="Gill Sans Ultra Bold"/>
              </a:rPr>
              <a:t>“  ” </a:t>
            </a:r>
            <a:r>
              <a:rPr lang="en-US" sz="1600" dirty="0" smtClean="0"/>
              <a:t>around the text.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3176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Look for this information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800" b="1" dirty="0" smtClean="0">
                <a:solidFill>
                  <a:srgbClr val="166F6D"/>
                </a:solidFill>
                <a:latin typeface="Garamond"/>
                <a:cs typeface="Garamond"/>
              </a:rPr>
              <a:t>When searching your source, record this information to help make citing sources easier!</a:t>
            </a:r>
          </a:p>
          <a:p>
            <a:r>
              <a:rPr lang="en-US" dirty="0" smtClean="0"/>
              <a:t>Author(s) </a:t>
            </a:r>
            <a:r>
              <a:rPr lang="en-US" dirty="0"/>
              <a:t>and/or </a:t>
            </a:r>
            <a:r>
              <a:rPr lang="en-US" dirty="0" smtClean="0"/>
              <a:t>editor(s) </a:t>
            </a:r>
            <a:r>
              <a:rPr lang="en-US" dirty="0"/>
              <a:t>names </a:t>
            </a:r>
            <a:endParaRPr lang="en-US" dirty="0" smtClean="0"/>
          </a:p>
          <a:p>
            <a:r>
              <a:rPr lang="en-US" dirty="0" smtClean="0"/>
              <a:t>Article </a:t>
            </a:r>
            <a:r>
              <a:rPr lang="en-US" dirty="0"/>
              <a:t>name in quotation marks </a:t>
            </a:r>
            <a:endParaRPr lang="en-US" dirty="0" smtClean="0"/>
          </a:p>
          <a:p>
            <a:r>
              <a:rPr lang="en-US" dirty="0" smtClean="0"/>
              <a:t>Title </a:t>
            </a:r>
            <a:r>
              <a:rPr lang="en-US" dirty="0"/>
              <a:t>of the </a:t>
            </a:r>
            <a:r>
              <a:rPr lang="en-US" dirty="0"/>
              <a:t>w</a:t>
            </a:r>
            <a:r>
              <a:rPr lang="en-US" dirty="0" smtClean="0"/>
              <a:t>ebsite</a:t>
            </a:r>
            <a:r>
              <a:rPr lang="en-US" dirty="0"/>
              <a:t>, project, or book </a:t>
            </a:r>
            <a:endParaRPr lang="en-US" dirty="0" smtClean="0"/>
          </a:p>
          <a:p>
            <a:r>
              <a:rPr lang="en-US" dirty="0" smtClean="0"/>
              <a:t>Version numbers or posting dates</a:t>
            </a:r>
            <a:endParaRPr lang="en-US" dirty="0"/>
          </a:p>
          <a:p>
            <a:r>
              <a:rPr lang="en-US" dirty="0"/>
              <a:t>Publisher </a:t>
            </a:r>
            <a:r>
              <a:rPr lang="en-US" dirty="0" smtClean="0"/>
              <a:t>information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/>
              <a:t>publisher </a:t>
            </a:r>
            <a:r>
              <a:rPr lang="en-US" dirty="0"/>
              <a:t>name and publishing </a:t>
            </a:r>
            <a:r>
              <a:rPr lang="en-US" dirty="0" smtClean="0"/>
              <a:t>date)</a:t>
            </a:r>
            <a:endParaRPr lang="en-US" dirty="0"/>
          </a:p>
          <a:p>
            <a:r>
              <a:rPr lang="en-US" dirty="0" smtClean="0"/>
              <a:t>Date </a:t>
            </a:r>
            <a:r>
              <a:rPr lang="en-US" dirty="0"/>
              <a:t>you accessed the </a:t>
            </a:r>
            <a:r>
              <a:rPr lang="en-US" dirty="0" smtClean="0"/>
              <a:t>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9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9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Reliable Sources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Gather information from </a:t>
            </a:r>
            <a:r>
              <a:rPr lang="en-US" dirty="0" smtClean="0">
                <a:latin typeface="Gill Sans Ultra Bold"/>
                <a:cs typeface="Gill Sans Ultra Bold"/>
              </a:rPr>
              <a:t>reliable</a:t>
            </a:r>
            <a:r>
              <a:rPr lang="en-US" dirty="0" smtClean="0"/>
              <a:t> sources.</a:t>
            </a:r>
          </a:p>
          <a:p>
            <a:r>
              <a:rPr lang="en-US" dirty="0" smtClean="0"/>
              <a:t>For online research, these domains are best: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/>
              <a:t>.org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/>
              <a:t>.</a:t>
            </a:r>
            <a:r>
              <a:rPr lang="en-US" b="1" dirty="0" err="1" smtClean="0"/>
              <a:t>gov</a:t>
            </a:r>
            <a:endParaRPr lang="en-US" b="1" dirty="0" smtClean="0"/>
          </a:p>
          <a:p>
            <a:pPr lvl="1">
              <a:buFont typeface="Wingdings" charset="2"/>
              <a:buChar char="§"/>
            </a:pPr>
            <a:r>
              <a:rPr lang="en-US" b="1" dirty="0" smtClean="0"/>
              <a:t>.</a:t>
            </a:r>
            <a:r>
              <a:rPr lang="en-US" b="1" dirty="0" err="1" smtClean="0"/>
              <a:t>edu</a:t>
            </a:r>
            <a:endParaRPr lang="en-US" b="1" dirty="0" smtClean="0"/>
          </a:p>
          <a:p>
            <a:r>
              <a:rPr lang="en-US" dirty="0" smtClean="0"/>
              <a:t>Stay away from: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.</a:t>
            </a:r>
            <a:r>
              <a:rPr lang="en-US" b="1" dirty="0" err="1" smtClean="0"/>
              <a:t>net</a:t>
            </a:r>
            <a:r>
              <a:rPr lang="en-US" b="1" dirty="0" smtClean="0"/>
              <a:t>	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/>
              <a:t>.com </a:t>
            </a:r>
            <a:r>
              <a:rPr lang="en-US" dirty="0" smtClean="0"/>
              <a:t>(teacher must approve .com sites)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/>
              <a:t>Personal blogs, message boards, Wikipedia, </a:t>
            </a:r>
            <a:r>
              <a:rPr lang="en-US" b="1" dirty="0" err="1" smtClean="0"/>
              <a:t>Ask.com</a:t>
            </a:r>
            <a:endParaRPr lang="en-US" b="1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218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Reliable Sources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</a:t>
            </a:r>
            <a:r>
              <a:rPr lang="en-US" dirty="0" smtClean="0">
                <a:latin typeface="Gill Sans Ultra Bold"/>
                <a:cs typeface="Gill Sans Ultra Bold"/>
              </a:rPr>
              <a:t>databases</a:t>
            </a:r>
            <a:r>
              <a:rPr lang="en-US" dirty="0" smtClean="0"/>
              <a:t>, such as </a:t>
            </a:r>
            <a:r>
              <a:rPr lang="en-US" dirty="0" err="1" smtClean="0"/>
              <a:t>EBSCOhost</a:t>
            </a:r>
            <a:r>
              <a:rPr lang="en-US" dirty="0" smtClean="0"/>
              <a:t>, are ideal for conducting research. </a:t>
            </a:r>
          </a:p>
          <a:p>
            <a:r>
              <a:rPr lang="en-US" dirty="0" smtClean="0"/>
              <a:t>Free, alternate databases include: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/>
              <a:t>ERIC (Educational Resources Information Center)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eric.ed.gov</a:t>
            </a:r>
            <a:r>
              <a:rPr lang="en-US" dirty="0" smtClean="0"/>
              <a:t>/</a:t>
            </a:r>
          </a:p>
          <a:p>
            <a:pPr lvl="1">
              <a:buFont typeface="Wingdings" charset="2"/>
              <a:buChar char="§"/>
            </a:pPr>
            <a:r>
              <a:rPr lang="en-US" b="1" dirty="0" smtClean="0"/>
              <a:t>Google Scholar</a:t>
            </a:r>
          </a:p>
          <a:p>
            <a:pPr lvl="2"/>
            <a:r>
              <a:rPr lang="en-US" dirty="0" smtClean="0"/>
              <a:t>http://</a:t>
            </a:r>
            <a:r>
              <a:rPr lang="en-US" dirty="0" err="1" smtClean="0"/>
              <a:t>scholar.google.com</a:t>
            </a:r>
            <a:r>
              <a:rPr lang="en-US" dirty="0" smtClean="0"/>
              <a:t>/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761" y="3877857"/>
            <a:ext cx="2611348" cy="992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674" y="4930160"/>
            <a:ext cx="2698039" cy="116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5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9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What is Research?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>
                <a:latin typeface="Gill Sans Ultra Bold"/>
                <a:cs typeface="Gill Sans Ultra Bold"/>
              </a:rPr>
              <a:t>Research</a:t>
            </a:r>
            <a:r>
              <a:rPr lang="en-US" dirty="0" smtClean="0"/>
              <a:t> is the activity of </a:t>
            </a:r>
            <a:r>
              <a:rPr lang="en-US" dirty="0" smtClean="0">
                <a:latin typeface="Gill Sans Ultra Bold"/>
                <a:cs typeface="Gill Sans Ultra Bold"/>
              </a:rPr>
              <a:t>getting information</a:t>
            </a:r>
            <a:r>
              <a:rPr lang="en-US" dirty="0" smtClean="0"/>
              <a:t> about a subject.</a:t>
            </a:r>
          </a:p>
          <a:p>
            <a:r>
              <a:rPr lang="en-US" dirty="0" smtClean="0"/>
              <a:t>You can use these sources for research:</a:t>
            </a:r>
          </a:p>
          <a:p>
            <a:pPr lvl="1"/>
            <a:r>
              <a:rPr lang="en-US" dirty="0" smtClean="0"/>
              <a:t>Books</a:t>
            </a:r>
          </a:p>
          <a:p>
            <a:pPr lvl="1"/>
            <a:r>
              <a:rPr lang="en-US" dirty="0" smtClean="0"/>
              <a:t>Periodicals</a:t>
            </a:r>
          </a:p>
          <a:p>
            <a:pPr lvl="1"/>
            <a:r>
              <a:rPr lang="en-US" dirty="0" smtClean="0"/>
              <a:t>The Internet</a:t>
            </a:r>
          </a:p>
          <a:p>
            <a:pPr lvl="1"/>
            <a:r>
              <a:rPr lang="en-US" dirty="0" smtClean="0"/>
              <a:t>Online databases</a:t>
            </a:r>
          </a:p>
          <a:p>
            <a:pPr lvl="1"/>
            <a:r>
              <a:rPr lang="en-US" dirty="0" smtClean="0"/>
              <a:t>&amp; more!</a:t>
            </a:r>
          </a:p>
        </p:txBody>
      </p:sp>
    </p:spTree>
    <p:extLst>
      <p:ext uri="{BB962C8B-B14F-4D97-AF65-F5344CB8AC3E}">
        <p14:creationId xmlns:p14="http://schemas.microsoft.com/office/powerpoint/2010/main" val="37844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Step 5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Organize and Outline</a:t>
            </a:r>
          </a:p>
          <a:p>
            <a:r>
              <a:rPr lang="en-US" dirty="0" smtClean="0"/>
              <a:t>Create an </a:t>
            </a:r>
            <a:r>
              <a:rPr lang="en-US" dirty="0" smtClean="0">
                <a:latin typeface="Gill Sans Ultra Bold"/>
                <a:cs typeface="Gill Sans Ultra Bold"/>
              </a:rPr>
              <a:t>outline</a:t>
            </a:r>
            <a:r>
              <a:rPr lang="en-US" dirty="0" smtClean="0"/>
              <a:t> with all of the information you researched</a:t>
            </a:r>
          </a:p>
          <a:p>
            <a:r>
              <a:rPr lang="en-US" dirty="0" smtClean="0"/>
              <a:t>Use your source cards to determine what information should go where</a:t>
            </a:r>
          </a:p>
          <a:p>
            <a:r>
              <a:rPr lang="en-US" dirty="0" smtClean="0"/>
              <a:t>You should create an outline with an introduction, body, and conclusion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151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Step 5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Organize and Outline</a:t>
            </a:r>
          </a:p>
          <a:p>
            <a:r>
              <a:rPr lang="en-US" dirty="0" smtClean="0"/>
              <a:t>Place like information together in the same body paragraphs.</a:t>
            </a:r>
          </a:p>
          <a:p>
            <a:r>
              <a:rPr lang="en-US" dirty="0" smtClean="0"/>
              <a:t>Find quotes that best support your topic sentences.</a:t>
            </a:r>
          </a:p>
          <a:p>
            <a:r>
              <a:rPr lang="en-US" dirty="0" smtClean="0"/>
              <a:t>Place the most important information toward the beginning of body paragraphs.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62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Step 6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Write the First Draft</a:t>
            </a:r>
          </a:p>
          <a:p>
            <a:r>
              <a:rPr lang="en-US" dirty="0" smtClean="0"/>
              <a:t>Using your outline, begin writing your rough draft</a:t>
            </a:r>
          </a:p>
          <a:p>
            <a:r>
              <a:rPr lang="en-US" dirty="0" smtClean="0"/>
              <a:t>Write your draft in third person</a:t>
            </a:r>
          </a:p>
          <a:p>
            <a:pPr lvl="1"/>
            <a:r>
              <a:rPr lang="en-US" dirty="0" smtClean="0"/>
              <a:t>Do not use I, me, we, us, you, you’re, and other second and third person personal pronouns</a:t>
            </a:r>
          </a:p>
          <a:p>
            <a:r>
              <a:rPr lang="en-US" dirty="0" smtClean="0"/>
              <a:t>Be objective</a:t>
            </a:r>
          </a:p>
          <a:p>
            <a:pPr lvl="1"/>
            <a:r>
              <a:rPr lang="en-US" dirty="0" smtClean="0"/>
              <a:t>Only include researched facts. No Opinion!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Step 6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Write the First Draft</a:t>
            </a:r>
          </a:p>
          <a:p>
            <a:r>
              <a:rPr lang="en-US" dirty="0" smtClean="0"/>
              <a:t>Do not write about your writing.</a:t>
            </a:r>
          </a:p>
          <a:p>
            <a:pPr lvl="1"/>
            <a:r>
              <a:rPr lang="en-US" dirty="0" smtClean="0"/>
              <a:t>NO: In this paragraph, I will write about a significant technological development.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YES: The stop light is a significant technological development of the 19</a:t>
            </a:r>
            <a:r>
              <a:rPr lang="en-US" baseline="30000" dirty="0" smtClean="0"/>
              <a:t>th</a:t>
            </a:r>
            <a:r>
              <a:rPr lang="en-US" dirty="0" smtClean="0"/>
              <a:t> century.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13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Step 6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Write the First Draft</a:t>
            </a:r>
          </a:p>
          <a:p>
            <a:r>
              <a:rPr lang="en-US" dirty="0" smtClean="0"/>
              <a:t>Do not write about your writing.</a:t>
            </a:r>
          </a:p>
          <a:p>
            <a:pPr lvl="1"/>
            <a:r>
              <a:rPr lang="en-US" dirty="0" smtClean="0"/>
              <a:t>NO: For example, as this quote states, “it was not uncommon for…”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YES: </a:t>
            </a:r>
            <a:r>
              <a:rPr lang="en-US" dirty="0">
                <a:cs typeface="Times New Roman"/>
              </a:rPr>
              <a:t>Before the traffic light’s invention, “it was not uncommon </a:t>
            </a:r>
            <a:r>
              <a:rPr lang="en-US" dirty="0" smtClean="0">
                <a:cs typeface="Times New Roman"/>
              </a:rPr>
              <a:t>for..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16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/>
              <a:t>Sources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/>
              <a:t>Ideally, </a:t>
            </a:r>
            <a:r>
              <a:rPr lang="en-US" dirty="0">
                <a:latin typeface="Gill Sans Ultra Bold"/>
                <a:cs typeface="Gill Sans Ultra Bold"/>
              </a:rPr>
              <a:t>no more than </a:t>
            </a:r>
            <a:r>
              <a:rPr lang="en-US" dirty="0" smtClean="0">
                <a:latin typeface="Gill Sans Ultra Bold"/>
                <a:cs typeface="Gill Sans Ultra Bold"/>
              </a:rPr>
              <a:t>15% </a:t>
            </a:r>
            <a:r>
              <a:rPr lang="en-US" dirty="0" smtClean="0"/>
              <a:t>of </a:t>
            </a:r>
            <a:r>
              <a:rPr lang="en-US" dirty="0"/>
              <a:t>your paper should be direct </a:t>
            </a:r>
            <a:r>
              <a:rPr lang="en-US" dirty="0" smtClean="0"/>
              <a:t>quotations</a:t>
            </a:r>
            <a:endParaRPr lang="en-US" dirty="0"/>
          </a:p>
          <a:p>
            <a:pPr>
              <a:buFont typeface="Arial"/>
              <a:buChar char="•"/>
              <a:defRPr/>
            </a:pPr>
            <a:r>
              <a:rPr lang="en-US" b="1" dirty="0">
                <a:latin typeface="Gill Sans Ultra Bold"/>
                <a:cs typeface="Gill Sans Ultra Bold"/>
              </a:rPr>
              <a:t>Paraphrase</a:t>
            </a:r>
            <a:r>
              <a:rPr lang="en-US" dirty="0"/>
              <a:t> as much as you </a:t>
            </a:r>
            <a:r>
              <a:rPr lang="en-US" dirty="0" smtClean="0"/>
              <a:t>can</a:t>
            </a:r>
            <a:endParaRPr lang="en-US" dirty="0"/>
          </a:p>
          <a:p>
            <a:pPr lvl="1">
              <a:buFont typeface="Arial"/>
              <a:buChar char="•"/>
              <a:defRPr/>
            </a:pPr>
            <a:r>
              <a:rPr lang="en-US" sz="3200" dirty="0"/>
              <a:t>Use direct quotations when citing a </a:t>
            </a:r>
            <a:r>
              <a:rPr lang="en-US" sz="3200" dirty="0" smtClean="0"/>
              <a:t>statistic or information that needs to be captured word-for-word </a:t>
            </a:r>
            <a:endParaRPr lang="en-US" sz="3200" dirty="0"/>
          </a:p>
          <a:p>
            <a:pPr lvl="1">
              <a:buFont typeface="Arial"/>
              <a:buChar char="•"/>
              <a:defRPr/>
            </a:pPr>
            <a:r>
              <a:rPr lang="en-US" sz="3200" dirty="0" smtClean="0"/>
              <a:t>Use the original author's </a:t>
            </a:r>
            <a:r>
              <a:rPr lang="en-US" sz="3200" dirty="0"/>
              <a:t>words if they capture a point </a:t>
            </a:r>
            <a:r>
              <a:rPr lang="en-US" sz="3200" dirty="0" smtClean="0"/>
              <a:t>exactly</a:t>
            </a:r>
          </a:p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5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Paraphrasing, Quoting </a:t>
            </a:r>
            <a:br>
              <a:rPr lang="en-US" b="1" dirty="0" smtClean="0"/>
            </a:br>
            <a:r>
              <a:rPr lang="en-US" b="1" dirty="0" smtClean="0"/>
              <a:t>&amp; Summarizing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166F6D"/>
                </a:solidFill>
                <a:latin typeface="Garamond"/>
                <a:cs typeface="Garamond"/>
              </a:rPr>
              <a:t>You still must cite your source if you…</a:t>
            </a:r>
          </a:p>
          <a:p>
            <a:r>
              <a:rPr lang="en-US" b="1" dirty="0" smtClean="0">
                <a:solidFill>
                  <a:srgbClr val="FC930F"/>
                </a:solidFill>
              </a:rPr>
              <a:t>Paraphrase</a:t>
            </a:r>
          </a:p>
          <a:p>
            <a:pPr lvl="1"/>
            <a:r>
              <a:rPr lang="en-US" dirty="0" smtClean="0"/>
              <a:t>Put someone else’s words ideas into your own words</a:t>
            </a:r>
          </a:p>
          <a:p>
            <a:r>
              <a:rPr lang="en-US" b="1" dirty="0" smtClean="0">
                <a:solidFill>
                  <a:srgbClr val="FC930F"/>
                </a:solidFill>
              </a:rPr>
              <a:t>Quote</a:t>
            </a:r>
          </a:p>
          <a:p>
            <a:pPr lvl="1"/>
            <a:r>
              <a:rPr lang="en-US" dirty="0" smtClean="0"/>
              <a:t>Use the original authors words, word for word, within quotation marks</a:t>
            </a:r>
          </a:p>
          <a:p>
            <a:r>
              <a:rPr lang="en-US" b="1" dirty="0" smtClean="0">
                <a:solidFill>
                  <a:srgbClr val="FC930F"/>
                </a:solidFill>
              </a:rPr>
              <a:t>Summarize</a:t>
            </a:r>
          </a:p>
          <a:p>
            <a:pPr lvl="1"/>
            <a:r>
              <a:rPr lang="en-US" dirty="0" smtClean="0"/>
              <a:t>Shorten someone else’s words and ideas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932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When to Cite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400" b="1" dirty="0">
                <a:solidFill>
                  <a:srgbClr val="166F6D"/>
                </a:solidFill>
                <a:latin typeface="Garamond" charset="0"/>
              </a:rPr>
              <a:t>You must </a:t>
            </a:r>
            <a:r>
              <a:rPr lang="en-US" sz="4400" b="1" dirty="0" smtClean="0">
                <a:solidFill>
                  <a:srgbClr val="166F6D"/>
                </a:solidFill>
                <a:latin typeface="Garamond" charset="0"/>
              </a:rPr>
              <a:t>provide citations for…</a:t>
            </a:r>
            <a:endParaRPr lang="en-US" sz="2800" b="1" dirty="0">
              <a:solidFill>
                <a:srgbClr val="166F6D"/>
              </a:solidFill>
            </a:endParaRP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Any research you quote, summarize, or paraphrase</a:t>
            </a: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3200" dirty="0" smtClean="0"/>
              <a:t>Someone </a:t>
            </a:r>
            <a:r>
              <a:rPr lang="en-US" sz="3200" dirty="0"/>
              <a:t>else</a:t>
            </a:r>
            <a:r>
              <a:rPr lang="ja-JP" altLang="en-US" sz="3200" dirty="0"/>
              <a:t>’</a:t>
            </a:r>
            <a:r>
              <a:rPr lang="en-US" sz="3200" dirty="0"/>
              <a:t>s opinion</a:t>
            </a:r>
          </a:p>
          <a:p>
            <a:pPr lvl="1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Concrete facts not considered </a:t>
            </a:r>
            <a:r>
              <a:rPr lang="ja-JP" altLang="en-US" sz="3200" dirty="0"/>
              <a:t>“</a:t>
            </a:r>
            <a:r>
              <a:rPr lang="en-US" sz="3200" dirty="0" smtClean="0"/>
              <a:t>common knowledge</a:t>
            </a:r>
            <a:r>
              <a:rPr lang="ja-JP" altLang="en-US" sz="3200" dirty="0" smtClean="0"/>
              <a:t>”</a:t>
            </a:r>
            <a:endParaRPr lang="en-US" altLang="ja-JP" sz="3200" dirty="0" smtClean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marL="457200" lvl="1" indent="0">
              <a:buNone/>
            </a:pPr>
            <a:endParaRPr lang="en-US" sz="2400" dirty="0" smtClean="0">
              <a:latin typeface="Garamond" charset="0"/>
            </a:endParaRPr>
          </a:p>
          <a:p>
            <a:pPr lvl="1">
              <a:buNone/>
            </a:pPr>
            <a:endParaRPr lang="en-US" sz="2400" dirty="0" smtClean="0">
              <a:latin typeface="Garamond" charset="0"/>
            </a:endParaRPr>
          </a:p>
          <a:p>
            <a:pPr lvl="1">
              <a:buNone/>
            </a:pPr>
            <a:endParaRPr lang="en-US" sz="2400" dirty="0">
              <a:latin typeface="Garamond" charset="0"/>
            </a:endParaRPr>
          </a:p>
          <a:p>
            <a:pPr lvl="1">
              <a:buNone/>
            </a:pPr>
            <a:endParaRPr lang="en-US" sz="2400" dirty="0" smtClean="0">
              <a:latin typeface="Garamond" charset="0"/>
            </a:endParaRPr>
          </a:p>
          <a:p>
            <a:pPr lvl="1">
              <a:buNone/>
            </a:pPr>
            <a:endParaRPr lang="en-US" sz="1200" dirty="0">
              <a:latin typeface="Garamond" charset="0"/>
            </a:endParaRPr>
          </a:p>
          <a:p>
            <a:pPr marL="274320" lvl="1" indent="0">
              <a:buNone/>
            </a:pPr>
            <a:endParaRPr lang="en-US" sz="2400" dirty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87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Step 7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Peer and Self Edit</a:t>
            </a:r>
          </a:p>
          <a:p>
            <a:r>
              <a:rPr lang="en-US" dirty="0" smtClean="0"/>
              <a:t>Edit and revise your rough draft</a:t>
            </a:r>
          </a:p>
          <a:p>
            <a:r>
              <a:rPr lang="en-US" dirty="0" smtClean="0">
                <a:cs typeface="Gill Sans Ultra Bold"/>
              </a:rPr>
              <a:t>Proofread you own paper</a:t>
            </a:r>
          </a:p>
          <a:p>
            <a:r>
              <a:rPr lang="en-US" dirty="0" smtClean="0"/>
              <a:t>Type your paper into an online translator and have it read back to you</a:t>
            </a:r>
          </a:p>
          <a:p>
            <a:r>
              <a:rPr lang="en-US" dirty="0" smtClean="0"/>
              <a:t>Participate in peer reviews</a:t>
            </a:r>
          </a:p>
        </p:txBody>
      </p:sp>
    </p:spTree>
    <p:extLst>
      <p:ext uri="{BB962C8B-B14F-4D97-AF65-F5344CB8AC3E}">
        <p14:creationId xmlns:p14="http://schemas.microsoft.com/office/powerpoint/2010/main" val="218005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What is Research Writing?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cs typeface="Gill Sans Ultra Bold"/>
              </a:rPr>
              <a:t>Research</a:t>
            </a:r>
            <a:r>
              <a:rPr lang="en-US" sz="3600" dirty="0" smtClean="0">
                <a:latin typeface="Gill Sans Ultra Bold"/>
                <a:cs typeface="Gill Sans Ultra Bold"/>
              </a:rPr>
              <a:t> </a:t>
            </a:r>
            <a:r>
              <a:rPr lang="en-US" sz="3600" dirty="0" smtClean="0">
                <a:cs typeface="Gill Sans Ultra Bold"/>
              </a:rPr>
              <a:t>writing</a:t>
            </a:r>
            <a:r>
              <a:rPr lang="en-US" sz="3600" dirty="0" smtClean="0">
                <a:latin typeface="Gill Sans Ultra Bold"/>
                <a:cs typeface="Gill Sans Ultra Bold"/>
              </a:rPr>
              <a:t> </a:t>
            </a:r>
            <a:r>
              <a:rPr lang="en-US" sz="3600" dirty="0" smtClean="0"/>
              <a:t>is writing that is based on </a:t>
            </a:r>
            <a:r>
              <a:rPr lang="en-US" sz="3600" dirty="0" smtClean="0">
                <a:cs typeface="Gill Sans Ultra Bold"/>
              </a:rPr>
              <a:t>evidence</a:t>
            </a:r>
            <a:r>
              <a:rPr lang="en-US" sz="3600" dirty="0" smtClean="0"/>
              <a:t> (these are your sources).</a:t>
            </a:r>
          </a:p>
          <a:p>
            <a:r>
              <a:rPr lang="en-US" sz="3600" dirty="0" smtClean="0"/>
              <a:t>The purpose of research writing is to either inform or persuade your audience.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693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Step 8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Finalize your First Draft</a:t>
            </a:r>
          </a:p>
          <a:p>
            <a:r>
              <a:rPr lang="en-US" dirty="0" smtClean="0"/>
              <a:t>Type your research essay in MLA format using Google Docs, Microsoft Word, or another word processing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11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396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MLA Format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 Ultra Bold"/>
                <a:cs typeface="Gill Sans Ultra Bold"/>
              </a:rPr>
              <a:t>MLA</a:t>
            </a:r>
            <a:r>
              <a:rPr lang="en-US" dirty="0" smtClean="0"/>
              <a:t> (Modern Language Association) </a:t>
            </a:r>
          </a:p>
          <a:p>
            <a:r>
              <a:rPr lang="en-US" dirty="0"/>
              <a:t>M</a:t>
            </a:r>
            <a:r>
              <a:rPr lang="en-US" dirty="0" smtClean="0"/>
              <a:t>ost commonly used to write papers and cite sources for liberal arts and humanities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33" y="4620357"/>
            <a:ext cx="6707807" cy="14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64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Why Use MLA Format?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ill Sans Ultra Bold"/>
                <a:cs typeface="Gill Sans Ultra Bold"/>
              </a:rPr>
              <a:t>MLA style </a:t>
            </a:r>
            <a:r>
              <a:rPr lang="en-US" dirty="0" smtClean="0"/>
              <a:t>gives writers a system for citing their sources (parenthetical citations and Works Cited pages)</a:t>
            </a:r>
          </a:p>
          <a:p>
            <a:r>
              <a:rPr lang="en-US" dirty="0" smtClean="0"/>
              <a:t>Writers who use MLA style build their credibility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92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Why Use MLA Format?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protects you from plagiarism accusations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65" y="2418692"/>
            <a:ext cx="7572622" cy="4240668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7015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Paper Guidelines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standard</a:t>
            </a:r>
            <a:r>
              <a:rPr lang="en-US" dirty="0"/>
              <a:t>, white 8.5 x 11-inch </a:t>
            </a:r>
            <a:r>
              <a:rPr lang="en-US" dirty="0" smtClean="0"/>
              <a:t>paper</a:t>
            </a:r>
            <a:endParaRPr lang="en-US" dirty="0"/>
          </a:p>
          <a:p>
            <a:r>
              <a:rPr lang="en-US" dirty="0"/>
              <a:t>Double-space the text of your </a:t>
            </a:r>
            <a:r>
              <a:rPr lang="en-US" dirty="0" smtClean="0"/>
              <a:t>paper</a:t>
            </a:r>
          </a:p>
          <a:p>
            <a:r>
              <a:rPr lang="en-US" dirty="0" smtClean="0"/>
              <a:t>Standard font (Times, </a:t>
            </a:r>
            <a:r>
              <a:rPr lang="en-US" dirty="0" smtClean="0"/>
              <a:t>Calibri, Arial, Cambria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12 point font</a:t>
            </a:r>
            <a:endParaRPr lang="en-US" dirty="0"/>
          </a:p>
          <a:p>
            <a:r>
              <a:rPr lang="en-US" dirty="0"/>
              <a:t>Leave only one space after periods or other punctuation marks </a:t>
            </a:r>
            <a:endParaRPr lang="en-US" dirty="0" smtClean="0"/>
          </a:p>
          <a:p>
            <a:r>
              <a:rPr lang="en-US" dirty="0"/>
              <a:t>One inch margins on all sides of your document</a:t>
            </a:r>
          </a:p>
          <a:p>
            <a:r>
              <a:rPr lang="en-US" dirty="0"/>
              <a:t>Use the tab key to indent each paragraph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9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The 1</a:t>
            </a:r>
            <a:r>
              <a:rPr lang="en-US" b="1" baseline="30000" dirty="0" smtClean="0"/>
              <a:t>st</a:t>
            </a:r>
            <a:r>
              <a:rPr lang="en-US" b="1" dirty="0" smtClean="0"/>
              <a:t> Page of the Paper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737" y="1600200"/>
            <a:ext cx="8716209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 title page</a:t>
            </a:r>
            <a:endParaRPr lang="en-US" dirty="0"/>
          </a:p>
          <a:p>
            <a:r>
              <a:rPr lang="en-US" dirty="0"/>
              <a:t>In the upper left-hand corner of the first page, </a:t>
            </a:r>
            <a:r>
              <a:rPr lang="en-US" dirty="0" smtClean="0"/>
              <a:t>list:</a:t>
            </a:r>
          </a:p>
          <a:p>
            <a:pPr lvl="2"/>
            <a:r>
              <a:rPr lang="en-US" b="1" dirty="0" smtClean="0"/>
              <a:t> </a:t>
            </a:r>
            <a:r>
              <a:rPr lang="en-US" b="1" dirty="0"/>
              <a:t>your </a:t>
            </a:r>
            <a:r>
              <a:rPr lang="en-US" b="1" dirty="0" smtClean="0"/>
              <a:t>name</a:t>
            </a:r>
            <a:endParaRPr lang="en-US" b="1" dirty="0"/>
          </a:p>
          <a:p>
            <a:pPr lvl="2"/>
            <a:r>
              <a:rPr lang="en-US" b="1" dirty="0" smtClean="0"/>
              <a:t>instructor's name</a:t>
            </a:r>
            <a:endParaRPr lang="en-US" b="1" dirty="0"/>
          </a:p>
          <a:p>
            <a:pPr lvl="2"/>
            <a:r>
              <a:rPr lang="en-US" b="1" dirty="0"/>
              <a:t>c</a:t>
            </a:r>
            <a:r>
              <a:rPr lang="en-US" b="1" dirty="0" smtClean="0"/>
              <a:t>ourse title</a:t>
            </a:r>
          </a:p>
          <a:p>
            <a:pPr lvl="2"/>
            <a:r>
              <a:rPr lang="en-US" b="1" dirty="0" smtClean="0"/>
              <a:t>date the assignment is due</a:t>
            </a:r>
            <a:r>
              <a:rPr lang="en-US" b="1" dirty="0"/>
              <a:t> </a:t>
            </a:r>
            <a:r>
              <a:rPr lang="en-US" b="1" dirty="0" smtClean="0"/>
              <a:t>  (day month year)</a:t>
            </a:r>
          </a:p>
          <a:p>
            <a:r>
              <a:rPr lang="en-US" dirty="0" smtClean="0"/>
              <a:t>Add a header in the upper right-hand corner of the document</a:t>
            </a:r>
          </a:p>
          <a:p>
            <a:pPr lvl="2"/>
            <a:r>
              <a:rPr lang="en-US" dirty="0" smtClean="0"/>
              <a:t>Last Name page number         </a:t>
            </a:r>
            <a:r>
              <a:rPr lang="en-US" dirty="0" smtClean="0"/>
              <a:t>			   </a:t>
            </a:r>
            <a:r>
              <a:rPr lang="en-US" dirty="0" smtClean="0"/>
              <a:t>ex: Smith 1 </a:t>
            </a:r>
          </a:p>
          <a:p>
            <a:r>
              <a:rPr lang="en-US" dirty="0" smtClean="0"/>
              <a:t>Center the title and type it in plain text</a:t>
            </a:r>
          </a:p>
          <a:p>
            <a:r>
              <a:rPr lang="en-US" dirty="0" smtClean="0"/>
              <a:t>Use italics </a:t>
            </a:r>
            <a:r>
              <a:rPr lang="en-US" dirty="0"/>
              <a:t>when referring to other works in your </a:t>
            </a: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8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1" t="1607" r="1873" b="53410"/>
          <a:stretch/>
        </p:blipFill>
        <p:spPr>
          <a:xfrm>
            <a:off x="668423" y="1677037"/>
            <a:ext cx="7686840" cy="4606123"/>
          </a:xfrm>
          <a:prstGeom prst="rect">
            <a:avLst/>
          </a:prstGeom>
          <a:ln w="38100" cmpd="sng">
            <a:solidFill>
              <a:srgbClr val="000000"/>
            </a:solidFill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sz="5400" b="1" dirty="0" smtClean="0"/>
              <a:t>First Page Example</a:t>
            </a:r>
            <a:endParaRPr lang="en-US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09847" y="1492371"/>
            <a:ext cx="976953" cy="36933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Header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0762" y="1911684"/>
            <a:ext cx="1021412" cy="36933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Heading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4125306" y="3315374"/>
            <a:ext cx="562401" cy="375239"/>
          </a:xfrm>
          <a:prstGeom prst="rightArrow">
            <a:avLst/>
          </a:prstGeom>
          <a:solidFill>
            <a:srgbClr val="E663E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49897" y="2995494"/>
            <a:ext cx="1180452" cy="64633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Paper Title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351872" y="4142481"/>
            <a:ext cx="535390" cy="357218"/>
          </a:xfrm>
          <a:prstGeom prst="rightArrow">
            <a:avLst/>
          </a:prstGeom>
          <a:solidFill>
            <a:srgbClr val="FF66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0370" y="3496150"/>
            <a:ext cx="1296737" cy="64633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Indented paragraph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378310" y="4499699"/>
            <a:ext cx="97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78310" y="3957815"/>
            <a:ext cx="1765689" cy="36933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One inch margin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576254" y="1677037"/>
            <a:ext cx="0" cy="7852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10735" y="1815910"/>
            <a:ext cx="1098884" cy="64633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One inch margin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9092276">
            <a:off x="2588545" y="2287619"/>
            <a:ext cx="535484" cy="32166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20261" y="5033727"/>
            <a:ext cx="1031612" cy="64633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One inch margin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27729" y="4852625"/>
            <a:ext cx="948525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 rot="7138662">
            <a:off x="7114272" y="1503167"/>
            <a:ext cx="461367" cy="299954"/>
          </a:xfrm>
          <a:prstGeom prst="rightArrow">
            <a:avLst/>
          </a:prstGeom>
          <a:solidFill>
            <a:srgbClr val="8D23BD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22" grpId="0" animBg="1"/>
      <p:bldP spid="8" grpId="0" animBg="1"/>
      <p:bldP spid="23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6200000">
            <a:off x="-2697120" y="2886078"/>
            <a:ext cx="6246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KG WhY yOu GoTtA Be So MeAn"/>
                <a:cs typeface="KG WhY yOu GoTtA Be So MeAn"/>
              </a:rPr>
              <a:t>EXAMPLE VIDEO</a:t>
            </a:r>
            <a:endParaRPr lang="en-US" sz="4400" dirty="0">
              <a:latin typeface="KG WhY yOu GoTtA Be So MeAn"/>
              <a:cs typeface="KG WhY yOu GoTtA Be So MeAn"/>
            </a:endParaRPr>
          </a:p>
        </p:txBody>
      </p:sp>
      <p:pic>
        <p:nvPicPr>
          <p:cNvPr id="4" name="MLA 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771" r="954" b="1860"/>
          <a:stretch/>
        </p:blipFill>
        <p:spPr>
          <a:xfrm>
            <a:off x="810978" y="56079"/>
            <a:ext cx="7881433" cy="66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Works Cited Page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 Ultra Bold"/>
                <a:cs typeface="Gill Sans Ultra Bold"/>
              </a:rPr>
              <a:t>T</a:t>
            </a:r>
            <a:r>
              <a:rPr lang="en-US" dirty="0" smtClean="0">
                <a:latin typeface="Gill Sans Ultra Bold"/>
                <a:cs typeface="Gill Sans Ultra Bold"/>
              </a:rPr>
              <a:t>o create a Words Cited page…</a:t>
            </a:r>
          </a:p>
          <a:p>
            <a:r>
              <a:rPr lang="en-US" dirty="0" smtClean="0"/>
              <a:t>Create your Works Cited page on a new page in the same document</a:t>
            </a:r>
            <a:endParaRPr lang="en-US" dirty="0"/>
          </a:p>
          <a:p>
            <a:r>
              <a:rPr lang="en-US" dirty="0"/>
              <a:t>Label the page Works Cited </a:t>
            </a:r>
            <a:r>
              <a:rPr lang="en-US" dirty="0" smtClean="0"/>
              <a:t>in the center</a:t>
            </a:r>
          </a:p>
          <a:p>
            <a:r>
              <a:rPr lang="en-US" dirty="0" smtClean="0"/>
              <a:t>Double </a:t>
            </a:r>
            <a:r>
              <a:rPr lang="en-US" dirty="0"/>
              <a:t>space all citations, but do not skip spaces between </a:t>
            </a:r>
            <a:r>
              <a:rPr lang="en-US" dirty="0" smtClean="0"/>
              <a:t>entries</a:t>
            </a:r>
            <a:endParaRPr lang="en-US" dirty="0"/>
          </a:p>
          <a:p>
            <a:r>
              <a:rPr lang="en-US" dirty="0" smtClean="0"/>
              <a:t>Create a hanging indent for all listings</a:t>
            </a:r>
          </a:p>
          <a:p>
            <a:r>
              <a:rPr lang="en-US" dirty="0" smtClean="0"/>
              <a:t>List entries in alphabetical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4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0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5869" y="427789"/>
            <a:ext cx="7239815" cy="6325936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6A94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9" y="427789"/>
            <a:ext cx="7239815" cy="632593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4606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Web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 smtClean="0">
                <a:latin typeface="Times New Roman"/>
                <a:cs typeface="Times New Roman"/>
              </a:rPr>
              <a:t>Entire Web site</a:t>
            </a:r>
          </a:p>
          <a:p>
            <a:pPr marL="452438" indent="-452438">
              <a:buNone/>
            </a:pPr>
            <a:r>
              <a:rPr lang="en-US" sz="4800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or Editor’s last name, first name [if given]. </a:t>
            </a:r>
            <a:r>
              <a:rPr lang="en-US" sz="4800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Name of Site</a:t>
            </a:r>
            <a:r>
              <a:rPr lang="en-US" sz="4800" dirty="0" smtClean="0">
                <a:solidFill>
                  <a:srgbClr val="48C4E7"/>
                </a:solidFill>
                <a:latin typeface="Times New Roman"/>
                <a:cs typeface="Times New Roman"/>
              </a:rPr>
              <a:t>. Version number, </a:t>
            </a:r>
            <a:r>
              <a:rPr lang="en-US" sz="4800" dirty="0" smtClean="0">
                <a:solidFill>
                  <a:srgbClr val="FF6600"/>
                </a:solidFill>
                <a:latin typeface="Times New Roman"/>
                <a:cs typeface="Times New Roman"/>
              </a:rPr>
              <a:t>Name </a:t>
            </a:r>
            <a:r>
              <a:rPr lang="en-US" sz="4800" dirty="0" smtClean="0">
                <a:solidFill>
                  <a:srgbClr val="FF6600"/>
                </a:solidFill>
                <a:latin typeface="Times New Roman"/>
                <a:cs typeface="Times New Roman"/>
              </a:rPr>
              <a:t>of </a:t>
            </a:r>
            <a:r>
              <a:rPr lang="en-US" sz="4800" dirty="0" smtClean="0">
                <a:solidFill>
                  <a:srgbClr val="FF6600"/>
                </a:solidFill>
                <a:latin typeface="Times New Roman"/>
                <a:cs typeface="Times New Roman"/>
              </a:rPr>
              <a:t>sponsor or publisher. </a:t>
            </a:r>
            <a:r>
              <a:rPr lang="en-US" sz="4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Date resource was created. </a:t>
            </a:r>
            <a:r>
              <a:rPr lang="en-US" sz="4800" dirty="0" smtClean="0">
                <a:solidFill>
                  <a:srgbClr val="4ADC49"/>
                </a:solidFill>
                <a:latin typeface="Times New Roman"/>
                <a:cs typeface="Times New Roman"/>
              </a:rPr>
              <a:t>URL. </a:t>
            </a:r>
            <a:r>
              <a:rPr lang="en-US" sz="4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Date </a:t>
            </a:r>
            <a:r>
              <a:rPr lang="en-US" sz="4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of access.</a:t>
            </a:r>
            <a:endParaRPr lang="en-US" sz="48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48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7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Cite Web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Article from a Web site</a:t>
            </a: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or Editor’s last name, first name [if given]. 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“Title of Article.” </a:t>
            </a:r>
            <a:r>
              <a:rPr lang="en-US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Title of </a:t>
            </a:r>
            <a:r>
              <a:rPr lang="en-US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web </a:t>
            </a:r>
            <a:r>
              <a:rPr lang="en-US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site</a:t>
            </a:r>
            <a:r>
              <a:rPr lang="en-US" dirty="0" smtClean="0">
                <a:solidFill>
                  <a:srgbClr val="48C4E7"/>
                </a:solidFill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FC930F"/>
                </a:solidFill>
                <a:latin typeface="Times New Roman"/>
                <a:cs typeface="Times New Roman"/>
              </a:rPr>
              <a:t>Publisher Name, 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publication date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URL. 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Date 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of access.</a:t>
            </a:r>
            <a:endParaRPr lang="en-US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88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Web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Article in an Online Database/ Scholarly Journal</a:t>
            </a:r>
            <a:endParaRPr lang="en-US" b="1" dirty="0" smtClean="0">
              <a:latin typeface="Times New Roman"/>
              <a:cs typeface="Times New Roman"/>
            </a:endParaRP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or Editor’s last name, first name [if given]. 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“Article Title.” </a:t>
            </a:r>
            <a:r>
              <a:rPr lang="en-US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Title of Publication</a:t>
            </a:r>
            <a:r>
              <a:rPr lang="en-US" dirty="0" smtClean="0">
                <a:solidFill>
                  <a:srgbClr val="48C4E7"/>
                </a:solidFill>
                <a:latin typeface="Times New Roman"/>
                <a:cs typeface="Times New Roman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Times New Roman"/>
                <a:cs typeface="Times New Roman"/>
              </a:rPr>
              <a:t>any volume or issue number, 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year of publication. </a:t>
            </a:r>
            <a:r>
              <a:rPr lang="en-US" i="1" dirty="0" smtClean="0">
                <a:solidFill>
                  <a:srgbClr val="FC930F"/>
                </a:solidFill>
                <a:latin typeface="Times New Roman"/>
                <a:cs typeface="Times New Roman"/>
              </a:rPr>
              <a:t>Electronic Subscription Service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DOI.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53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Print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Encyclopedia</a:t>
            </a: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last name, first name. [if available]  </a:t>
            </a:r>
            <a:r>
              <a:rPr lang="en-US" dirty="0" smtClean="0">
                <a:solidFill>
                  <a:srgbClr val="48C4E7"/>
                </a:solidFill>
                <a:latin typeface="Times New Roman"/>
                <a:cs typeface="Times New Roman"/>
              </a:rPr>
              <a:t>“Article Title.”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Title of Encyclopedia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Year Published. </a:t>
            </a:r>
            <a:r>
              <a:rPr lang="en-US" dirty="0" smtClean="0">
                <a:solidFill>
                  <a:srgbClr val="FF6600"/>
                </a:solidFill>
                <a:latin typeface="Times New Roman"/>
                <a:cs typeface="Times New Roman"/>
              </a:rPr>
              <a:t>Print.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Cite Print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Book with </a:t>
            </a:r>
            <a:r>
              <a:rPr lang="en-US" b="1" dirty="0" smtClean="0">
                <a:latin typeface="Times New Roman"/>
                <a:cs typeface="Times New Roman"/>
              </a:rPr>
              <a:t>One Author</a:t>
            </a:r>
            <a:endParaRPr lang="en-US" b="1" dirty="0" smtClean="0">
              <a:latin typeface="Times New Roman"/>
              <a:cs typeface="Times New Roman"/>
            </a:endParaRP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Last name, first na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me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. </a:t>
            </a:r>
            <a:r>
              <a:rPr lang="en-US" i="1" dirty="0" smtClean="0">
                <a:solidFill>
                  <a:srgbClr val="C64EF3"/>
                </a:solidFill>
                <a:latin typeface="Times New Roman"/>
                <a:cs typeface="Times New Roman"/>
              </a:rPr>
              <a:t>Title of Book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Publisher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Date published. </a:t>
            </a:r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9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Print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Book with </a:t>
            </a:r>
            <a:r>
              <a:rPr lang="en-US" b="1" dirty="0" smtClean="0">
                <a:latin typeface="Times New Roman"/>
                <a:cs typeface="Times New Roman"/>
              </a:rPr>
              <a:t>Two Authors</a:t>
            </a:r>
            <a:endParaRPr lang="en-US" b="1" dirty="0" smtClean="0">
              <a:latin typeface="Times New Roman"/>
              <a:cs typeface="Times New Roman"/>
            </a:endParaRP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Last name, first na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me and first name last name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. </a:t>
            </a:r>
            <a:r>
              <a:rPr lang="en-US" i="1" dirty="0" smtClean="0">
                <a:solidFill>
                  <a:srgbClr val="C64EF3"/>
                </a:solidFill>
                <a:latin typeface="Times New Roman"/>
                <a:cs typeface="Times New Roman"/>
              </a:rPr>
              <a:t>Title of Book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Publisher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Date published. </a:t>
            </a:r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endParaRPr lang="en-US" b="1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452438" indent="-452438">
              <a:buNone/>
            </a:pPr>
            <a:endParaRPr lang="en-US" b="1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Book with </a:t>
            </a:r>
            <a:r>
              <a:rPr lang="en-US" b="1" dirty="0" smtClean="0">
                <a:latin typeface="Times New Roman"/>
                <a:cs typeface="Times New Roman"/>
              </a:rPr>
              <a:t>Three or More Authors</a:t>
            </a:r>
            <a:endParaRPr lang="en-US" b="1" dirty="0">
              <a:latin typeface="Times New Roman"/>
              <a:cs typeface="Times New Roman"/>
            </a:endParaRPr>
          </a:p>
          <a:p>
            <a:pPr marL="452438" indent="-452438">
              <a:buNone/>
            </a:pPr>
            <a:r>
              <a:rPr lang="en-US" dirty="0">
                <a:solidFill>
                  <a:srgbClr val="E663E0"/>
                </a:solidFill>
                <a:latin typeface="Times New Roman"/>
                <a:cs typeface="Times New Roman"/>
              </a:rPr>
              <a:t>Last name, first 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name, et al. </a:t>
            </a:r>
            <a:r>
              <a:rPr lang="en-US" i="1" dirty="0">
                <a:solidFill>
                  <a:srgbClr val="C64EF3"/>
                </a:solidFill>
                <a:latin typeface="Times New Roman"/>
                <a:cs typeface="Times New Roman"/>
              </a:rPr>
              <a:t>Title of Book</a:t>
            </a:r>
            <a:r>
              <a:rPr lang="en-US" dirty="0">
                <a:solidFill>
                  <a:srgbClr val="C64EF3"/>
                </a:solidFill>
                <a:latin typeface="Times New Roman"/>
                <a:cs typeface="Times New Roman"/>
              </a:rPr>
              <a:t>. </a:t>
            </a:r>
            <a:r>
              <a:rPr lang="en-US" dirty="0">
                <a:solidFill>
                  <a:srgbClr val="4ADC49"/>
                </a:solidFill>
                <a:latin typeface="Times New Roman"/>
                <a:cs typeface="Times New Roman"/>
              </a:rPr>
              <a:t>Publisher, 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Date published. </a:t>
            </a:r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endParaRPr lang="en-US" dirty="0"/>
          </a:p>
          <a:p>
            <a:pPr marL="452438" indent="-452438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20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Print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Book with an Editor</a:t>
            </a: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last name, first 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name</a:t>
            </a:r>
            <a:r>
              <a:rPr lang="en-US" i="1" dirty="0" smtClean="0">
                <a:solidFill>
                  <a:srgbClr val="E663E0"/>
                </a:solidFill>
                <a:latin typeface="Times New Roman"/>
                <a:cs typeface="Times New Roman"/>
              </a:rPr>
              <a:t>. </a:t>
            </a:r>
            <a:r>
              <a:rPr lang="en-US" i="1" dirty="0" smtClean="0">
                <a:solidFill>
                  <a:srgbClr val="C64EF3"/>
                </a:solidFill>
                <a:latin typeface="Times New Roman"/>
                <a:cs typeface="Times New Roman"/>
              </a:rPr>
              <a:t>Title </a:t>
            </a:r>
            <a:r>
              <a:rPr lang="en-US" i="1" dirty="0">
                <a:solidFill>
                  <a:srgbClr val="C64EF3"/>
                </a:solidFill>
                <a:latin typeface="Times New Roman"/>
                <a:cs typeface="Times New Roman"/>
              </a:rPr>
              <a:t>of Book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.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Edited by editor first name last name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4ADC49"/>
                </a:solidFill>
                <a:latin typeface="Times New Roman"/>
                <a:cs typeface="Times New Roman"/>
              </a:rPr>
              <a:t>Publisher, 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Date published.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09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Parenthetical Citation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latin typeface="Gill Sans Ultra Bold"/>
                <a:cs typeface="Gill Sans Ultra Bold"/>
              </a:rPr>
              <a:t>parenthetical citation </a:t>
            </a:r>
            <a:r>
              <a:rPr lang="en-US" dirty="0" smtClean="0"/>
              <a:t>is a citation in the text of your writing to let your readers immediately know where you got your source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*Your parenthetical citation will be the first part of the entry from the Works Cited page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*The period goes outside of the parenthesis.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41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295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MLA Citations </a:t>
            </a:r>
            <a:endParaRPr lang="en-US" dirty="0"/>
          </a:p>
        </p:txBody>
      </p: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380999" y="2080184"/>
            <a:ext cx="7829715" cy="203132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Columbia University Professor Jeffrey Johnson spent seventeen years 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recording the viewing habits of children in 707 families in Upstate New 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York and found that the ones </a:t>
            </a:r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“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who watched one to three hours of television 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each day . . . were 60% more likely to be involved in assaults and fights as 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those who watched less TV</a:t>
            </a:r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”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 (</a:t>
            </a:r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“</a:t>
            </a: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Research on the Effects of Media Violence</a:t>
            </a:r>
            <a:r>
              <a:rPr lang="ja-JP" altLang="en-US" dirty="0" smtClean="0">
                <a:solidFill>
                  <a:srgbClr val="000000"/>
                </a:solidFill>
                <a:latin typeface="Times New Roman" charset="0"/>
              </a:rPr>
              <a:t>”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).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914400" y="4823384"/>
            <a:ext cx="7924800" cy="1477963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 charset="0"/>
              </a:rPr>
              <a:t>Works Cited</a:t>
            </a:r>
          </a:p>
          <a:p>
            <a:pPr algn="ctr"/>
            <a:endParaRPr lang="en-US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“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Research on the Effects of Media Violence.</a:t>
            </a:r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”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 charset="0"/>
              </a:rPr>
              <a:t>Media Awareness Network.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charset="0"/>
              </a:rPr>
              <a:t>      2005. </a:t>
            </a:r>
            <a:r>
              <a:rPr lang="en-US" dirty="0" err="1" smtClean="0">
                <a:solidFill>
                  <a:srgbClr val="262626"/>
                </a:solidFill>
                <a:latin typeface="Times New Roman" charset="0"/>
              </a:rPr>
              <a:t>www.url.com</a:t>
            </a:r>
            <a:r>
              <a:rPr lang="en-US" dirty="0" smtClean="0">
                <a:solidFill>
                  <a:srgbClr val="262626"/>
                </a:solidFill>
                <a:latin typeface="Times New Roman" charset="0"/>
              </a:rPr>
              <a:t>.</a:t>
            </a:r>
            <a:r>
              <a:rPr lang="en-US" dirty="0" smtClean="0">
                <a:solidFill>
                  <a:srgbClr val="C00000"/>
                </a:solidFill>
                <a:latin typeface="Times New Roman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12 Mar. 2005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997647" y="3600692"/>
            <a:ext cx="5818954" cy="1861282"/>
            <a:chOff x="1296" y="1728"/>
            <a:chExt cx="672" cy="1104"/>
          </a:xfrm>
        </p:grpSpPr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1440" y="1728"/>
              <a:ext cx="528" cy="384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H="1">
              <a:off x="1296" y="2112"/>
              <a:ext cx="384" cy="72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In 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9" y="1635176"/>
            <a:ext cx="2956560" cy="445008"/>
          </a:xfrm>
          <a:prstGeom prst="rect">
            <a:avLst/>
          </a:prstGeom>
        </p:spPr>
      </p:pic>
      <p:pic>
        <p:nvPicPr>
          <p:cNvPr id="4" name="Picture 3" descr="Works Ci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85" y="4392855"/>
            <a:ext cx="3200400" cy="4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8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ide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53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398837" y="18288"/>
            <a:ext cx="3680326" cy="32918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dirty="0">
                <a:latin typeface="Verdana" charset="0"/>
              </a:rPr>
              <a:t>Bergen Community College © 2005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Verdana" charset="0"/>
              </a:rPr>
              <a:t>Works Cited </a:t>
            </a:r>
            <a:r>
              <a:rPr lang="en-US" dirty="0" smtClean="0">
                <a:latin typeface="Verdana" charset="0"/>
              </a:rPr>
              <a:t>Entry for </a:t>
            </a:r>
            <a:r>
              <a:rPr lang="en-US" dirty="0">
                <a:latin typeface="Verdana" charset="0"/>
              </a:rPr>
              <a:t>a Book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33399" y="2057400"/>
            <a:ext cx="4327343" cy="1323439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The ideal context for identity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formation is </a:t>
            </a:r>
            <a:r>
              <a:rPr lang="ja-JP" altLang="en-US" sz="2000" dirty="0">
                <a:solidFill>
                  <a:srgbClr val="000000"/>
                </a:solidFill>
                <a:latin typeface="Times New Roman" charset="0"/>
              </a:rPr>
              <a:t>“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a supportive and 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respectful family</a:t>
            </a:r>
            <a:r>
              <a:rPr lang="ja-JP" altLang="en-US" sz="2000" dirty="0">
                <a:solidFill>
                  <a:srgbClr val="000000"/>
                </a:solidFill>
                <a:latin typeface="Times New Roman" charset="0"/>
              </a:rPr>
              <a:t>”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 (Levine 169). 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600200" y="3886200"/>
            <a:ext cx="7239000" cy="1605568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Works Cited</a:t>
            </a:r>
          </a:p>
          <a:p>
            <a:pPr algn="ctr">
              <a:defRPr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Levine, Madeleine, Ph.D.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See No Evil: A Guide to Protecting Our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	Children from 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Media Violence.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  San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Francisco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, 1998.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Times New Roman" pitchFamily="18" charset="0"/>
              <a:ea typeface="+mn-ea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57399" y="2868562"/>
            <a:ext cx="1938481" cy="1861282"/>
            <a:chOff x="1296" y="1728"/>
            <a:chExt cx="672" cy="1104"/>
          </a:xfrm>
        </p:grpSpPr>
        <p:sp>
          <p:nvSpPr>
            <p:cNvPr id="11277" name="Oval 7"/>
            <p:cNvSpPr>
              <a:spLocks noChangeArrowheads="1"/>
            </p:cNvSpPr>
            <p:nvPr/>
          </p:nvSpPr>
          <p:spPr bwMode="auto">
            <a:xfrm>
              <a:off x="1440" y="1728"/>
              <a:ext cx="528" cy="384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278" name="Line 8"/>
            <p:cNvSpPr>
              <a:spLocks noChangeShapeType="1"/>
            </p:cNvSpPr>
            <p:nvPr/>
          </p:nvSpPr>
          <p:spPr bwMode="auto">
            <a:xfrm flipH="1">
              <a:off x="1296" y="2112"/>
              <a:ext cx="384" cy="72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0" descr="In 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9" y="1635176"/>
            <a:ext cx="2956560" cy="445008"/>
          </a:xfrm>
          <a:prstGeom prst="rect">
            <a:avLst/>
          </a:prstGeom>
        </p:spPr>
      </p:pic>
      <p:pic>
        <p:nvPicPr>
          <p:cNvPr id="12" name="Picture 11" descr="Works Ci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85" y="3441192"/>
            <a:ext cx="3200400" cy="4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Step 1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Select your </a:t>
            </a:r>
            <a:r>
              <a:rPr lang="en-US" sz="4400" b="1" dirty="0" smtClean="0">
                <a:latin typeface="Gill Sans Ultra Bold"/>
                <a:cs typeface="Gill Sans Ultra Bold"/>
              </a:rPr>
              <a:t>topic</a:t>
            </a:r>
          </a:p>
          <a:p>
            <a:r>
              <a:rPr lang="en-US" dirty="0" smtClean="0"/>
              <a:t>You will want to narrow your topic down to a specific topic without being too specific. </a:t>
            </a:r>
            <a:endParaRPr lang="en-US" dirty="0"/>
          </a:p>
          <a:p>
            <a:pPr lvl="1"/>
            <a:r>
              <a:rPr lang="en-US" dirty="0" smtClean="0"/>
              <a:t>If your topic is too specific, you might have a difficult time finding enough information about it.</a:t>
            </a:r>
          </a:p>
          <a:p>
            <a:pPr lvl="1"/>
            <a:r>
              <a:rPr lang="en-US" dirty="0" smtClean="0"/>
              <a:t>If your topic is too broad, you will find too much information.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9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Step 2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Generate Questions</a:t>
            </a:r>
          </a:p>
          <a:p>
            <a:r>
              <a:rPr lang="en-US" dirty="0" smtClean="0"/>
              <a:t>Once you have a topic, generate some questions about the topic.</a:t>
            </a:r>
          </a:p>
          <a:p>
            <a:r>
              <a:rPr lang="en-US" dirty="0" smtClean="0"/>
              <a:t>Try to think about things you would like to know about your topic?</a:t>
            </a:r>
          </a:p>
          <a:p>
            <a:r>
              <a:rPr lang="en-US" dirty="0" smtClean="0"/>
              <a:t>Anticipate questions your audience might like answered.</a:t>
            </a:r>
          </a:p>
          <a:p>
            <a:endParaRPr lang="en-US" dirty="0"/>
          </a:p>
        </p:txBody>
      </p:sp>
      <p:pic>
        <p:nvPicPr>
          <p:cNvPr id="5" name="Picture 4" descr="?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8" r="18988" b="13856"/>
          <a:stretch/>
        </p:blipFill>
        <p:spPr>
          <a:xfrm rot="450576">
            <a:off x="7235559" y="174481"/>
            <a:ext cx="1900640" cy="298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6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Step 3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Brainstorm!</a:t>
            </a:r>
          </a:p>
          <a:p>
            <a:r>
              <a:rPr lang="en-US" dirty="0" smtClean="0"/>
              <a:t>Begin thinking about everything you already know about your topic and everything you would like to know about your topic.</a:t>
            </a:r>
          </a:p>
          <a:p>
            <a:r>
              <a:rPr lang="en-US" dirty="0" smtClean="0"/>
              <a:t>Think about what your topic is related to.</a:t>
            </a:r>
          </a:p>
          <a:p>
            <a:r>
              <a:rPr lang="en-US" dirty="0" smtClean="0"/>
              <a:t>Begin thinking about key words and phrases to use in your search.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57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4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5116</TotalTime>
  <Words>1695</Words>
  <Application>Microsoft Macintosh PowerPoint</Application>
  <PresentationFormat>On-screen Show (4:3)</PresentationFormat>
  <Paragraphs>233</Paragraphs>
  <Slides>50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What is Research?</vt:lpstr>
      <vt:lpstr>What is Research Writing?</vt:lpstr>
      <vt:lpstr>PowerPoint Presentation</vt:lpstr>
      <vt:lpstr>PowerPoint Presentation</vt:lpstr>
      <vt:lpstr>Step 1</vt:lpstr>
      <vt:lpstr>Step 2</vt:lpstr>
      <vt:lpstr>Step 3</vt:lpstr>
      <vt:lpstr>PowerPoint Presentation</vt:lpstr>
      <vt:lpstr>Step 4</vt:lpstr>
      <vt:lpstr>Step 4</vt:lpstr>
      <vt:lpstr>PowerPoint Presentation</vt:lpstr>
      <vt:lpstr>Creating Source Cards</vt:lpstr>
      <vt:lpstr>Creating Source Cards</vt:lpstr>
      <vt:lpstr>Look for this information</vt:lpstr>
      <vt:lpstr>PowerPoint Presentation</vt:lpstr>
      <vt:lpstr>Reliable Sources</vt:lpstr>
      <vt:lpstr>Reliable Sources</vt:lpstr>
      <vt:lpstr>PowerPoint Presentation</vt:lpstr>
      <vt:lpstr>Step 5</vt:lpstr>
      <vt:lpstr>Step 5</vt:lpstr>
      <vt:lpstr>PowerPoint Presentation</vt:lpstr>
      <vt:lpstr>Step 6</vt:lpstr>
      <vt:lpstr>Step 6</vt:lpstr>
      <vt:lpstr>Step 6</vt:lpstr>
      <vt:lpstr>Sources</vt:lpstr>
      <vt:lpstr>Paraphrasing, Quoting  &amp; Summarizing</vt:lpstr>
      <vt:lpstr>When to Cite</vt:lpstr>
      <vt:lpstr>Step 7</vt:lpstr>
      <vt:lpstr>Step 8</vt:lpstr>
      <vt:lpstr>PowerPoint Presentation</vt:lpstr>
      <vt:lpstr>MLA Format</vt:lpstr>
      <vt:lpstr>Why Use MLA Format?</vt:lpstr>
      <vt:lpstr>Why Use MLA Format?</vt:lpstr>
      <vt:lpstr>Paper Guidelines</vt:lpstr>
      <vt:lpstr>The 1st Page of the Paper</vt:lpstr>
      <vt:lpstr>First Page Example</vt:lpstr>
      <vt:lpstr>PowerPoint Presentation</vt:lpstr>
      <vt:lpstr>Works Cited Page</vt:lpstr>
      <vt:lpstr>PowerPoint Presentation</vt:lpstr>
      <vt:lpstr>How to Cite Web Sources</vt:lpstr>
      <vt:lpstr>How to Cite Web Sources</vt:lpstr>
      <vt:lpstr>How to Cite Web Sources</vt:lpstr>
      <vt:lpstr>How to Cite Print Sources</vt:lpstr>
      <vt:lpstr>How to Cite Print Sources</vt:lpstr>
      <vt:lpstr>How to Cite Print Sources</vt:lpstr>
      <vt:lpstr>How to Cite Print Sources</vt:lpstr>
      <vt:lpstr>Parenthetical Citation</vt:lpstr>
      <vt:lpstr>MLA Citations </vt:lpstr>
      <vt:lpstr>Works Cited Entry for a Book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Research Writing</dc:title>
  <dc:creator>Christina Schneider</dc:creator>
  <cp:lastModifiedBy>Christina Schneider</cp:lastModifiedBy>
  <cp:revision>50</cp:revision>
  <dcterms:created xsi:type="dcterms:W3CDTF">2014-07-30T21:37:27Z</dcterms:created>
  <dcterms:modified xsi:type="dcterms:W3CDTF">2017-02-17T23:11:12Z</dcterms:modified>
</cp:coreProperties>
</file>